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0"/>
  </p:notesMasterIdLst>
  <p:sldIdLst>
    <p:sldId id="256" r:id="rId2"/>
    <p:sldId id="257" r:id="rId3"/>
    <p:sldId id="314" r:id="rId4"/>
    <p:sldId id="316" r:id="rId5"/>
    <p:sldId id="317" r:id="rId6"/>
    <p:sldId id="329" r:id="rId7"/>
    <p:sldId id="324" r:id="rId8"/>
    <p:sldId id="319" r:id="rId9"/>
    <p:sldId id="318" r:id="rId10"/>
    <p:sldId id="327" r:id="rId11"/>
    <p:sldId id="323" r:id="rId12"/>
    <p:sldId id="328" r:id="rId13"/>
    <p:sldId id="322" r:id="rId14"/>
    <p:sldId id="321" r:id="rId15"/>
    <p:sldId id="325" r:id="rId16"/>
    <p:sldId id="320" r:id="rId17"/>
    <p:sldId id="326" r:id="rId18"/>
    <p:sldId id="31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lan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D3939-7965-4F22-BD2B-3C75425DBD72}" type="datetimeFigureOut">
              <a:rPr lang="sr-Latn-CS" smtClean="0"/>
              <a:pPr/>
              <a:t>18.11.2020.</a:t>
            </a:fld>
            <a:endParaRPr lang="sr-Latn-CS"/>
          </a:p>
        </p:txBody>
      </p:sp>
      <p:sp>
        <p:nvSpPr>
          <p:cNvPr id="4" name="Čuvar mesta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CS"/>
          </a:p>
        </p:txBody>
      </p:sp>
      <p:sp>
        <p:nvSpPr>
          <p:cNvPr id="5" name="Čuvar mesta za napomen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Latn-CS"/>
              <a:t>Kliknite i uredite tekst</a:t>
            </a:r>
          </a:p>
          <a:p>
            <a:pPr lvl="1"/>
            <a:r>
              <a:rPr lang="sr-Latn-CS"/>
              <a:t>Drugi nivo</a:t>
            </a:r>
          </a:p>
          <a:p>
            <a:pPr lvl="2"/>
            <a:r>
              <a:rPr lang="sr-Latn-CS"/>
              <a:t>Treći nivo</a:t>
            </a:r>
          </a:p>
          <a:p>
            <a:pPr lvl="3"/>
            <a:r>
              <a:rPr lang="sr-Latn-CS"/>
              <a:t>Četvrti nivo</a:t>
            </a:r>
          </a:p>
          <a:p>
            <a:pPr lvl="4"/>
            <a:r>
              <a:rPr lang="sr-Latn-CS"/>
              <a:t>Peti nivo</a:t>
            </a:r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653E9-407D-4BE0-BA94-CF1EA2FC7F81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524716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ED8CC-2409-4264-9BC8-FAB6C85A638B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E3947-9152-413E-B72B-BCD8FABCB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799" y="4876800"/>
            <a:ext cx="6120000" cy="1371600"/>
          </a:xfrm>
          <a:solidFill>
            <a:schemeClr val="bg1">
              <a:alpha val="49000"/>
            </a:schemeClr>
          </a:solidFill>
        </p:spPr>
        <p:txBody>
          <a:bodyPr>
            <a:normAutofit/>
          </a:bodyPr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MIŠIĆNA TKIVA</a:t>
            </a:r>
            <a:endParaRPr lang="en-US" sz="3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6238875"/>
            <a:ext cx="6400800" cy="609600"/>
          </a:xfrm>
        </p:spPr>
        <p:txBody>
          <a:bodyPr/>
          <a:lstStyle/>
          <a:p>
            <a:r>
              <a:rPr lang="sr-Latn-RS" dirty="0">
                <a:solidFill>
                  <a:schemeClr val="tx1"/>
                </a:solidFill>
              </a:rPr>
              <a:t>Biologija 2020-2021.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classconnection.s3.amazonaws.com/55/flashcards/2375055/jpg/skeletal_muscle_01a-14450711332256E9EB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1925"/>
            <a:ext cx="6120000" cy="45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MIŠIĆNA TKIVA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Čuvar mesta za sadržaj 6"/>
          <p:cNvSpPr>
            <a:spLocks noGrp="1"/>
          </p:cNvSpPr>
          <p:nvPr>
            <p:ph idx="1"/>
          </p:nvPr>
        </p:nvSpPr>
        <p:spPr>
          <a:xfrm>
            <a:off x="304800" y="4038600"/>
            <a:ext cx="8439150" cy="2819400"/>
          </a:xfrm>
        </p:spPr>
        <p:txBody>
          <a:bodyPr>
            <a:normAutofit fontScale="70000" lnSpcReduction="20000"/>
          </a:bodyPr>
          <a:lstStyle/>
          <a:p>
            <a:r>
              <a:rPr lang="sr-Latn-CS" dirty="0"/>
              <a:t>Mišićna tkiva su visokospecijalizovana kontraktilna tkiva koja energiju koncentrisanu u ATP-u koriste za skraćivanje i opružanje svojih elemenata</a:t>
            </a:r>
          </a:p>
          <a:p>
            <a:r>
              <a:rPr lang="sr-Latn-CS" dirty="0"/>
              <a:t>Mišićna tkiva imaju nekoliko uloga:</a:t>
            </a:r>
          </a:p>
          <a:p>
            <a:pPr lvl="1"/>
            <a:r>
              <a:rPr lang="sr-Latn-CS" dirty="0"/>
              <a:t>Regulišu položaj tela</a:t>
            </a:r>
          </a:p>
          <a:p>
            <a:pPr lvl="1"/>
            <a:r>
              <a:rPr lang="sr-Latn-CS" dirty="0"/>
              <a:t>Regulišu pokrete različitih delova tela</a:t>
            </a:r>
          </a:p>
          <a:p>
            <a:pPr lvl="1"/>
            <a:r>
              <a:rPr lang="sr-Latn-CS" dirty="0"/>
              <a:t>Upravljaju kretanjem telesnih tečnosti i drugih sadržaja u krvnim sudovima, organima za varenje ili izvodnim kanalima</a:t>
            </a:r>
          </a:p>
          <a:p>
            <a:pPr lvl="1"/>
            <a:r>
              <a:rPr lang="sr-Latn-CS" dirty="0"/>
              <a:t>Zatvaraju šuplje organe (sfinkteri)</a:t>
            </a:r>
          </a:p>
        </p:txBody>
      </p:sp>
      <p:pic>
        <p:nvPicPr>
          <p:cNvPr id="2056" name="Picture 8" descr="http://study.com/cimages/multimages/16/Muscle_Tissue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" t="51112" r="4093" b="9821"/>
          <a:stretch/>
        </p:blipFill>
        <p:spPr bwMode="auto">
          <a:xfrm>
            <a:off x="542400" y="1569185"/>
            <a:ext cx="7992000" cy="239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MIŠIĆNA TKIVA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Čuvar mesta za sadržaj 6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>
            <a:normAutofit fontScale="92500" lnSpcReduction="10000"/>
          </a:bodyPr>
          <a:lstStyle/>
          <a:p>
            <a:r>
              <a:rPr lang="sr-Latn-CS" dirty="0"/>
              <a:t>Mišićna tkiva se sastoje od visokodiferenciranih elemenata – ćelija, vlakana ili segmenata</a:t>
            </a:r>
          </a:p>
          <a:p>
            <a:r>
              <a:rPr lang="sr-Latn-CS" dirty="0"/>
              <a:t>U citoplazmi (</a:t>
            </a:r>
            <a:r>
              <a:rPr lang="sr-Latn-CS" b="1" dirty="0">
                <a:solidFill>
                  <a:srgbClr val="FF0000"/>
                </a:solidFill>
              </a:rPr>
              <a:t>sarkoplazmi</a:t>
            </a:r>
            <a:r>
              <a:rPr lang="sr-Latn-CS" dirty="0"/>
              <a:t>) mišćnih elemenata nalaze se </a:t>
            </a:r>
            <a:r>
              <a:rPr lang="sr-Latn-CS" b="1" dirty="0">
                <a:solidFill>
                  <a:srgbClr val="FF0000"/>
                </a:solidFill>
              </a:rPr>
              <a:t>miofibrili</a:t>
            </a:r>
          </a:p>
          <a:p>
            <a:r>
              <a:rPr lang="sr-Latn-CS" dirty="0"/>
              <a:t>Specifičnost mišićnih elemenata čine i posebno diferenciran endoplazmatični retikulum (</a:t>
            </a:r>
            <a:r>
              <a:rPr lang="sr-Latn-CS" b="1" dirty="0">
                <a:solidFill>
                  <a:srgbClr val="FF0000"/>
                </a:solidFill>
              </a:rPr>
              <a:t>sarkoplazmatični retikulum</a:t>
            </a:r>
            <a:r>
              <a:rPr lang="sr-Latn-CS" dirty="0"/>
              <a:t>), a posebno su razvijene i mitohondrije (</a:t>
            </a:r>
            <a:r>
              <a:rPr lang="sr-Latn-CS" b="1" dirty="0">
                <a:solidFill>
                  <a:srgbClr val="FF0000"/>
                </a:solidFill>
              </a:rPr>
              <a:t>sarkozomi</a:t>
            </a:r>
            <a:r>
              <a:rPr lang="sr-Latn-CS" dirty="0"/>
              <a:t>)</a:t>
            </a:r>
          </a:p>
          <a:p>
            <a:r>
              <a:rPr lang="sr-Latn-CS" dirty="0"/>
              <a:t>Ćelijska membrana (plazmalema) mišićnih elemenata naziva se </a:t>
            </a:r>
            <a:r>
              <a:rPr lang="sr-Latn-CS" b="1" dirty="0">
                <a:solidFill>
                  <a:srgbClr val="FF0000"/>
                </a:solidFill>
              </a:rPr>
              <a:t>sarkolema</a:t>
            </a:r>
          </a:p>
        </p:txBody>
      </p:sp>
    </p:spTree>
    <p:extLst>
      <p:ext uri="{BB962C8B-B14F-4D97-AF65-F5344CB8AC3E}">
        <p14:creationId xmlns:p14="http://schemas.microsoft.com/office/powerpoint/2010/main" val="198359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7013"/>
            <a:ext cx="4191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MIŠIĆNA TKIVA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Čuvar mesta za sadržaj 6"/>
          <p:cNvSpPr>
            <a:spLocks noGrp="1"/>
          </p:cNvSpPr>
          <p:nvPr>
            <p:ph idx="1"/>
          </p:nvPr>
        </p:nvSpPr>
        <p:spPr>
          <a:xfrm>
            <a:off x="0" y="1447799"/>
            <a:ext cx="4800600" cy="2901485"/>
          </a:xfrm>
        </p:spPr>
        <p:txBody>
          <a:bodyPr>
            <a:normAutofit fontScale="62500" lnSpcReduction="20000"/>
          </a:bodyPr>
          <a:lstStyle/>
          <a:p>
            <a:r>
              <a:rPr lang="sr-Latn-CS"/>
              <a:t>Kod kičmenjaka postoje sledeći tipovi mišićnih tkiva:</a:t>
            </a:r>
          </a:p>
          <a:p>
            <a:pPr lvl="1"/>
            <a:r>
              <a:rPr lang="sr-Latn-CS" b="1">
                <a:solidFill>
                  <a:srgbClr val="FF0000"/>
                </a:solidFill>
              </a:rPr>
              <a:t>POPREČNO-PRUGASTO MIŠIĆNO TKIVO</a:t>
            </a:r>
            <a:r>
              <a:rPr lang="sr-Latn-CS"/>
              <a:t>, čije su kontrakcije pod uticajem volje</a:t>
            </a:r>
          </a:p>
          <a:p>
            <a:pPr lvl="1"/>
            <a:r>
              <a:rPr lang="sr-Latn-CS" b="1">
                <a:solidFill>
                  <a:srgbClr val="FF0000"/>
                </a:solidFill>
              </a:rPr>
              <a:t>GLATKO MIŠIĆNO TKIVO</a:t>
            </a:r>
            <a:r>
              <a:rPr lang="sr-Latn-CS"/>
              <a:t>, čije su kontrakcije nezavisne od voljne kontrole</a:t>
            </a:r>
          </a:p>
          <a:p>
            <a:pPr lvl="1"/>
            <a:r>
              <a:rPr lang="sr-Latn-CS" b="1">
                <a:solidFill>
                  <a:srgbClr val="FF0000"/>
                </a:solidFill>
              </a:rPr>
              <a:t>SRČANO MIŠIĆNO TKIVO</a:t>
            </a:r>
            <a:r>
              <a:rPr lang="sr-Latn-CS"/>
              <a:t>, kao poseban tip poprečno-prugastog mišišićnog tkiva čije kontrakcije nisu pod uticajem volje</a:t>
            </a:r>
          </a:p>
        </p:txBody>
      </p:sp>
      <p:pic>
        <p:nvPicPr>
          <p:cNvPr id="4" name="Picture 2" descr="http://sciencelearn.org.nz/var/sciencelearn/storage/images/contexts/sporting-edge/science-ideas-and-concepts/muscle-structure-muscle-under-the-microscope/9302-34-eng-NZ/Muscle-structure-muscle-under-the-microscop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449" y="3809999"/>
            <a:ext cx="4402751" cy="2946955"/>
          </a:xfrm>
          <a:prstGeom prst="rect">
            <a:avLst/>
          </a:prstGeom>
          <a:noFill/>
        </p:spPr>
      </p:pic>
      <p:pic>
        <p:nvPicPr>
          <p:cNvPr id="2050" name="Picture 2" descr="http://image.wistatutor.com/content/feed/tvcs/musc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092" y="152400"/>
            <a:ext cx="4215908" cy="660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755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POPREČNO-PRUGASTO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s://s-media-cache-ak0.pinimg.com/736x/fd/f8/b3/fdf8b308040fcaf3483c7dabff5565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67" y="1600200"/>
            <a:ext cx="7965233" cy="520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2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www.welchclass.com/Anatomy/muscles/fascicle.jpg"/>
          <p:cNvPicPr>
            <a:picLocks noChangeAspect="1" noChangeArrowheads="1"/>
          </p:cNvPicPr>
          <p:nvPr/>
        </p:nvPicPr>
        <p:blipFill>
          <a:blip r:embed="rId2"/>
          <a:srcRect b="5011"/>
          <a:stretch>
            <a:fillRect/>
          </a:stretch>
        </p:blipFill>
        <p:spPr bwMode="auto">
          <a:xfrm>
            <a:off x="0" y="1891211"/>
            <a:ext cx="9144000" cy="4814389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POPREČNO-PRUGASTO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0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POPREČNO-PRUGASTO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http://www.corpshumain.ca/images/Muscle_fibre_fr.jpg"/>
          <p:cNvPicPr>
            <a:picLocks noChangeAspect="1" noChangeArrowheads="1"/>
          </p:cNvPicPr>
          <p:nvPr/>
        </p:nvPicPr>
        <p:blipFill>
          <a:blip r:embed="rId2"/>
          <a:srcRect l="1780" t="11940" r="3014" b="2985"/>
          <a:stretch>
            <a:fillRect/>
          </a:stretch>
        </p:blipFill>
        <p:spPr bwMode="auto">
          <a:xfrm>
            <a:off x="470848" y="1994848"/>
            <a:ext cx="8229600" cy="43839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400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95400" y="1885890"/>
            <a:ext cx="63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dirty="0"/>
              <a:t>SRKOMERA – jedinica građe miofibrila</a:t>
            </a:r>
            <a:endParaRPr lang="en-US" sz="2000" dirty="0"/>
          </a:p>
        </p:txBody>
      </p:sp>
      <p:pic>
        <p:nvPicPr>
          <p:cNvPr id="6148" name="Picture 4" descr="http://droualb.faculty.mjc.edu/Course%20Materials/Elementary%20Anatomy%20and%20Physiology%2050/Lecture%20outlines/06_03Figureb-L.jpg"/>
          <p:cNvPicPr>
            <a:picLocks noChangeAspect="1" noChangeArrowheads="1"/>
          </p:cNvPicPr>
          <p:nvPr/>
        </p:nvPicPr>
        <p:blipFill rotWithShape="1">
          <a:blip r:embed="rId2"/>
          <a:srcRect b="8073"/>
          <a:stretch/>
        </p:blipFill>
        <p:spPr bwMode="auto">
          <a:xfrm>
            <a:off x="-1" y="2590800"/>
            <a:ext cx="9149957" cy="3362325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POPREČNO-PRUGASTO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994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POPREČNO-PRUGASTO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http://www.proteinatlas.org/images_dictionary/skeletal_muscle__1__example_1__over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8" y="1876425"/>
            <a:ext cx="8229600" cy="460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451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stevegallik.org/sites/histologyolm.stevegallik.org/images/SkeletalMuscle_2.jpg"/>
          <p:cNvPicPr>
            <a:picLocks noChangeAspect="1" noChangeArrowheads="1"/>
          </p:cNvPicPr>
          <p:nvPr/>
        </p:nvPicPr>
        <p:blipFill rotWithShape="1">
          <a:blip r:embed="rId2"/>
          <a:srcRect t="8902" b="7765"/>
          <a:stretch/>
        </p:blipFill>
        <p:spPr bwMode="auto">
          <a:xfrm>
            <a:off x="457200" y="1647825"/>
            <a:ext cx="8229600" cy="5143500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POPREČNO-PRUGASTO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445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AutoShape 4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0" name="AutoShape 6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AutoShape 8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SRČANO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2" name="Picture 4" descr="http://earthspotter.com/img/The%5EHuman%5EHeart%5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4"/>
          <a:stretch/>
        </p:blipFill>
        <p:spPr bwMode="auto">
          <a:xfrm>
            <a:off x="479425" y="1447800"/>
            <a:ext cx="8150225" cy="529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588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AutoShape 4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0" name="AutoShape 6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AutoShape 8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986" name="Picture 2" descr="http://www.nvo.com/jin/nss-folder/scrapbook9/m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525" y="1388789"/>
            <a:ext cx="8100000" cy="5464133"/>
          </a:xfrm>
          <a:prstGeom prst="rect">
            <a:avLst/>
          </a:prstGeom>
          <a:noFill/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SRČANO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1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AutoShape 4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0" name="AutoShape 6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AutoShape 8" descr="data:image/jpeg;base64,/9j/4AAQSkZJRgABAQAAAQABAAD/2wCEAAkGBxQTEhUUExQWFhUXGBwXGBgYGBgYGBoaHRgaGhgcGBccHCggGBolHB0XIjEhJSksLi4uFx8zODMsNygtLisBCgoKDg0OGxAQGzQkHyQsLCwsLCw1NCwsLCwsLCwsLDQsLCwsLCwsLCwsLCwsLCwsLCwsLCwsLCwsLCwsLCwsLP/AABEIALcBEwMBIgACEQEDEQH/xAAbAAACAwEBAQAAAAAAAAAAAAADBAACBQEGB//EAD4QAAEDAgMFBQcEAQMDBQEAAAEAAhEDIQQxQRJRYXGBBZGh0fATIjJCscHhBhRS8ZJicoIHFVMkM2PC8iP/xAAaAQADAQEBAQAAAAAAAAAAAAABAgMABAUG/8QALhEAAgIBAwMDAgUFAQAAAAAAAAECEQMSITETQVEEImEUMkJxkaHwUrHR4fEj/9oADAMBAAIRAxEAPwDSpPgRyhGpe8PUoFaiYmevRAw9Utgd69rTatH0+m1cTTBi1l2qy0akFKtxcG/j9imzjGugZGekc1NqSZCUZp8Hhu2P0dUqizQHSSYJIO7PUiEj2ZTx+BALaT308nMI2xMzbZks5r6hhnkgw0mCRIBKrDjNiOdvBU+pb2kiEopyvh+TPwJD2MqezLC5oOyRDmncV12GbPwz1Kce3aiDuPoperIB1+p/KmpNnRGUvIP2MZCObkEnOTed8xPEJPszt2hXeKQqbNQ/I6zpGYGkrRqYAyb9PWqp9rqQ8Zx8g2EHP1vS9S0wProeCaZg3HVdq4C93QDvRUop8lVOCfIrTfEkkWv802KbYA4bTTY85QsP2QC6NuD9bc087s0j3dqBqc7pZzjfIuTJC+RCs8RB8LXQNpvokp6r2MRlU8+5cd2U+LPPcN/NMpwrkZZMdciVj6Pkj02c7/1uR6/YtYCSZHo3Q6fZz2kTvGp9FbXFrZm6kGtmCrCDnHKR43CIXm0P/wAgCO/vXcRTeCZY7xIjohbYDZ4xdblGTtINBOgI12YPhNl0OjyPIdO5V27xnadCg1q0NzjnZZKzKNsRq1dt8QRfPl4LUwoLILTl1APEaJLswEbRImSTzHJabXMOdj69Zpsj7D5n2rYIMZJMjPOO7misNNzIi/K+q44TFwYzBEHvVv27TGYPOR5rmdHE6KUMOIs4T5iPXNBxIe0FodkdL6fkKVWuFiQRPPxFwk6rgTm5p3/EPNPGNsrCFu7OVXmTLWuF9IPeFQmkfiaW+OqZY17QC4Ne06tse7kh7bTYgt8dVVP+Isn/ABAxhm5tcehB8LKxkWDr7jLT45qOwU3afU3XCXgQ4Bw4313rXfcN33OPqvAzKCK85gdwRWkHKRwNxn371R1CdO6/hmmVdx1pXJ0OaoqtocVFtjXHyegoBmRIjjv1SNfDA3bbPjyS9V4zQW1iajGzYkk8gFGONrdM5oYmnaYSphjOdvXih+yI9WsLI1btJrc57vWqLSxjHCxBVLl4Kap+AdDEPZ8Bj6HfZaOC7Vke8M99o6pSpQBuw8xpxQ3i0EfgKcoxkSnCE+2/7moyltTsQdYBm3CEKpwWBgWEEvpu2S4yL3gCBdPtx9Qf+4zb/wBQs7IdCZWeJp7OzPBKL2d/3PN9v/optV5q0nFlQna4bWcyLi+q2P02/FGkRiQdppgOPzC1zoea06WPpz8UcHiNYzyTdPGMORBHAhGc5VTRKUFF6lGn3FmVQRe3ir1QdwO6c0V9JhMi277pmi0ncREcVFyS3Fc0tzNqDZIMao/7oRN5K0zhgRcWSTuzzFkqnGXIqyRlyeF/Wva1bbayk5wAaC4jU3IEjkO9TsP9VYskNLBUAABsQe/7r0uJ7NBBJ14dNUm7DFvwxHARou6LxuOmjrjixy7m2O1nuaCQRaSD9DfNUdjtqwIG+4Cymu595Giaa0bz4H8qDxRQH6eMR2niHW98jSZBt/tP2TOIMNBdsuGpFj1aVkupCMpsNP7SGDe7acWvcL7yQOBGS3SvdGXp9W6fBvewBNhofykK+CMfyF7HyRW4uoBk13GP6V29qHVoHUj6oJTXBorJHjcxcPidh4aLAh184giM+q1DO4Oj1cItSrSeZfSg5TEmOYvmrto0z8NSCd/2m6aU75Q08l7tUKl0HIjcPWasKx35b7eK0HYN2hD7bs0i+o0GHCNII+xSqSlwJGcZcFm4kgTO/j4hCfVDiSQM9PGyHXpg5e7GouO5CFF3Bw/HmnUVyVjGPIwykBcHyy8EwMTAh7JA1G7zWebTmDf6hXp13cCL8NVpQs0sdjfsqbrtdsnqPBCIqDTbG8eKE97CdQfDONEzRqObOyQ4Hj0Qpr/YrTX+/wDIqKjTwNkN1AZyRlfxzTFarJ99l9+u5B2BNnRwcI4J0Otio2/5hRENI/xYeNvNcWtB1DZoDlO9COB2XhwdYTbn9lWo6ro0Hd6nn3KrjV1YY6XvolV+SS1eStSi4H0dQlX7PtG+6Pez0tKcYSbQRpfr4ZJun2bNyCSNRdFzUeR3lUfuEWUxmJb14ruLrO2TB03IGLxuGpVDTfWLHNidppi+QmOSIAK7dihUp1CXDah4nYGcWTX3fHyBZIN3ZeqwCJAyF8lVlYxBg8414gprEUTtQABs2AMj1kqtpnVvgDqeSXUqGU00D2mHOW+IzUdg9W7LuVt/RF9m0iI7jB7jy3obsPBsY5y3W98lr8GUvDM/HUnNc2A4WvHn08U6K7wBd3WysNoABwJbbjvm4R8LiG2h1re6eSMpbcBlK1urBsx1UfMev5Vm9p1hAMHLMDcfujihPyi/8TH4QXYc7s9D4pPY+wi6T5SLt7XcDJYDw0yn8LlbGsfMtIzy71UYOpEgHSyoaTmj3mDu6aLVC9gacV7clX7BmHDXMEaK1OmeYngVwOYfl7r+Gas1jNDB4mOCYcrsu3bvVklgq87Vj8TvVwtE4MmSOPzW36IZo1R8M6/MipKhozVUc9tx5SPuuNqyTIBGkGUxSpVyLtJ4w0rpw9QifZgf8LpbiI5R+ALNk3BKNP8ASG3AOm7GjkCEwezhoXA57/A80HKPkWUo+SjKsG0tPcmT2haKjZ/1RPh5JT2bhnDhwz7ilqjhxHNLoUhenGRo1cFSqSWO2Tz/APqcko/s+q3Ihw4GDndLgkCx+h8ExRx7gflOl/W9NpmuHf5jKOSPDv8AMp7VwMPb3jrmqkNO8eIzlMjHT8Q+4RhhKVQS10O3ZLaq5QHPT9y/QzP203BnL6oTqZHDLzT9fAPbEXBy0KWqAg3BsnjO+GVjkT4dnKVR9hnlnzkoznBwgjQZGDmhlw3x0Q3PcNxWqzVYZtBu93gohsrWyjqotTDUhwUgMpbyPXJdFR2RIdu05olXBmJiAgCgRlB6qaaZzqSZf2x/iO/jyRsJj3sNm+P25JKpSdx8eHrqqNZxd3dd6LjFrcZ44SW4L9QYClizNQOa6IkAH73Xl2/perQeH4bEgPBBG00s1y1EL1haB/Lu670Mgavj/c3jJVYOlXYC9PjYx2X2hUqsjFMYHj52PB2uMaJgte34Dtjdrks0UuLDG4xv39FG4dwuNof/AJSaF2/QosKS2f6mo3ENNnWPHuRWwcr+KynVau/aH+oB2g3jeute4H/2x/xJHHUneUrxivD4NX2Tc8jwshu7O2tJ6DdGdikKuLc1zQASTAgndJcbcExS7UcDlr94Q0TW6B08i4OftHNPukjrwgWPmisr1BmA4DXI94VP3hN4bP4JVrnd38vss7/EFpv7kaWC7QEgu01P4zRsRWDjoViVsMYtnnodLcUAMrNsDyy3ceKn0Yt2mS+ng3aZqvw7HEWvOalXBAagzlInx5rHdiKwkls65Hhu4yjs7UcPiYdc53gajineKfZjywZF9rGSzZyBbvjrn9VxmIGvePX0Ub200gggiRByOpCEylScSNog6afjRan+JGSaXvRu9n1mloGv5kQnSSJt1XlRTc11iDwBH0OqZd2q7J0t5jgueeBt3E5MnpXJ3FnoHNmEp2nVDKTnSBAzcO9UpY4bMBwkcV4L9fdqmq5mGnYLf/6bRMNNnWQw4JSnXYlDDK9za7Irvr1ajJD6bHbPtGiIdu3OGWi0K3YjxcPngRxleZ/6cdpHZFJgMM2n1DoJy5nIRwK9qMczYvJN+K6MznCdROjqZIv2mPTwEkC3Qwuf9vOk26pt1WG7UEAZlFpYhsWNjHqFtci3VmZ4wrhuI+/BCriBM5LR/cX91pM8EliawLgIg3keaaMm3uPGUm9yYHFksbNzHHenmVhEuHegU2OnIAcvVkl+pMJXfRP7dw2hmLDaG4HQoNRb8CZNNmhUpUnAEAH+WycuBQndkOIll/7leB/T/wCp30q8V5FNx2HgiCwi20eua+oYOpsixDmk7TY3ETY6hbKp4uGR6rS9jMT9i8WMyotx+ObOXgupOtPwP9Rl8B3NsRpqEo4C5GRgcoPruVn45hMA9YS9RwGqnCLIY4SXID2Uj5vRPklatIgxD/UrTw9cj4SpWrucbgdN3JWU2mdMckk+DHdg3xOy+LRrpae9M0ezamybvtwBm3NP1sS3ZiYOmidPaDAAZmd0TxlLLNkrZCz9RlrZHmamGeNGuje2NPNCOIaw7LvddnZxHWDOq9Q7Gsk3tnpBtqvFfrqjtNpOYPe2i3aGjSJuRpIVsORzdSVFceeUvuiPjFWu53+IcDqYvlouirxH+MZG6L+mATh6bajCx7QQQRnBz4zZOVtgGCwmOHPVFzSdUUWZXVGXg6u1WzEMaTr8RsNE5sk5C3/E6yu0qDJkUetwe6Uw6kP4kcnISmr2DLIr2Atpuj4fAKzdofIqtw24u6gHSN6sMOSM2nPQg5DTmELQrkizto8OqG7b/kPDd5q4oDezu4yjeyFvh7oQuhdVCxY+CbW430yVW1KnDw3p6u0Oj3R4qhpDVrbf2gp+UaM/KEvaO1a05aDeeK5sgx7o6QNOaZfUpNz2Zztc+teqCagPw04HdvCdP4KJt9iVaYAn6gH7pPCyajoys22pGdpR3k5FzdMrlD7JpHZGWv03cynW0WUSqLsYe1trEabu9ArYNjrO2Twc2dU5UoWiY6cIOvLuQwxurz3ceqRSJp7AcIz2Q2abWBsyQ2Bec0WnWO6NbcURtGmfmPohFp0W6X9FBtCtxXYvhq8CN+9XZSaTNp3aZqkBQFSa8EWvA20gOi1hZLdv1PZ4erWA95rCRunTxXGVQHCd0RwR+1KDa9CpTBjbYWjgdDykJGqkmQmmnZ8cb2ziGuvVqSSSRtGJ1svof6exj69A1HgsMkAg/ENTCwOxP+n9Z7//AFDgxjTfYcCXx/H+IO834L6Zh8DSZTa1rQGgRC6fUZ4RVLdgWZR8njO2uxqVcRVaGuOVQDTTa3pLsavWwZGHqAvoyAx4vsyYA4tnTMcV6qthAHEDLikn4EueINgRby8EY5E1T4OlKEvdwM1HNBgm/IqLjuz6gPxO6Qoo2vIuteQHtP8AT49fqqF/An1+T3Iz3x8onieK50Hr8KyOhNFKb+HofhdLePj1VxTjQfT1ZcdUjda0Ifkbng4XDeqe1Ay+n5XGYmSLweQ3KzyTq7pllI8R4o15Dp8nRW4D113Kwr2u1pAvcetENtJ05RzI3g+YRBI+bLd13DdCzSM4oIca6fh7v6U/dPPybkB21vef+R3R5d6jqbj8p6nrv3oaYm0RL/uH6wP6P3XRVO8n6Kgpx3aRwPmuhoB6/f8AK1INROsBIPvHv66cEGtdrs9dNc9UanMj1vCvi6AN9N3f5+CN0zKVMRwpOyPe0+kooDt7zyaeGpjRLYF42Iky0kQDlBTB9lNw/v4zv5p5clZcl3OcBmRvlzRqZynS6ERObh1c52kHK2oRqbaA+U23zu57kduIpDIeHIeSW64Ql1whanScfgHc0COvMIw7PeRJkyYudZnLmmqHbIbkDcjMcY3rrO2Wlwc6c5iOB3KTlk7IjKWbtEpV7DLWzInKAD0vKRb2e6m8iCQbiO4rcHb1Ei7o5g3tO5Cp9qscS65i0QUkcmb8SJQy+oV6kIhkZnxv1ulq+xNyehG+d61249hFxpqJzVPa0zAbsyc5AHdZMpyXKHWSS5Rj7DDbad4b5VhRAuHO10481rNptLgPdiLmBl5rwX6v/Vr6OJfSo0mBrMy4SXSAZERAVIzcnSNL1UY8npzTcNT3HqqhzrZ6b1TsDFtxVBtTZdTcQZAMid44LUPZm5zto2iAc1nNR2kP14VbM5rnxrpp35rlPEvHzHw3rTPYxuC907gAPFVf2M3+T+9DqwZuvjYnRxL5+/VNs7XflFvX4WdSqAVTRc5zKmbWvj3xe7HAw7LLPgn24R601B8iSeKW4KtjZJtyVsBWMFxzm3Lgo/DOPDu7lfCUX0wGucA4WHvaHeg9OmkZuGmkMuxjjqO5RMfsnb58VFHVA5teI87WPvN5/ZNsZa5A69EvjcI8j3RtG2Uzn5IrKLou3vXW2qO9tNchC5mpPqyEXDRtvyuM25cItPDOEVp4dx+yHAOATXEwIjUfgqz6bjMHIZHp3aIxpcOn16qrY+Ykc/PzQvwbV4F3nZuTHjx801ggHTtOiCRvBAy8Ej2lTPugfM6N9oPdzRqTQRBz9TZNJXEeSuPJuDsppFnj0L/RW/7M3R11i0ahFg7z/KNSq1A4HaJEDW2s/ZczhP8AqOOWLKvxGpT7Kbkc+cK1LANNotOaXqY86iTvlBPaJAs2/S29JpyMmoZX3K/qHtPD4QAu98kgQ2Jz1k2WL2b+r8PXqex2HtJ+EmCCd0jJaLWMkl1NhnOWzrx6LNwv6fwrawrAODhJ2J90EnPf0V4wio73fkdY5xrubA7Oa0P9n7kkmxJMnPNCZTqDJ4P+7mnWVQcio9oiRrohqfctra5Ew95zYx3IjiuVGAi9H1CvUe0ZNPr8K9Ktz75TX3Ht8pGZi6rWNJFN20NJMaEz+Fh1u2qrZOy3gAZiDv11717So5pBBEgiD60svm/beC9niCym9xZMRcGJMX1Ej4lfA1LZoKyno+we0hXcab2bD2idIcAII53W2ylGvr1C+fPw5pVmNbVdcsDXZFpkDIidTqvrQwzHlxEQBa0E8Sp+oag0+zJzzNcmNskR8J35hBe4SJkdFsUmMIuI9Qk30mHX1ClHJbNDLb3QqHmPdeDwJjnmle0Oyadch1ag15HzWkjQGDJTxwzCIDxlFwDohNwMGdpvMWPLNUTXYdqElT/cPhcWym1rW0thoAsBlw5J2h2g0mRAMJGpSqD4XnXWfqqvZVGYa7XLha4UnCMiUsMGa+KxGzBmRPdK6HysZ+KgQQR4omFxzQSC4iACbb5j6HuSdJpE+g0tiv6m7DGJpW2W1G/A86TFpzHMZJ3svbZSY2o4Pe0AOcJgkDO6o3EgmC6yYpVWDig9WnSyUoNcoZonaz5JLtrDAtDhp9PUI4xbG5ZTZCx2Na8EXSQUlJNAxqSmmkYzcfUAgOsFEYMbucouz2+DvuH9JRuMqM+ZGb2s6+01pmc+GUELlSDolMWS1pjjY9fVllGMuwVCMuUDodoEl0N2YO+QZHFOUsVTcCHtg7wISODpiJNi68HLPvT7sEIBBB4W9FNPTY+RQuiwa2LOI/I/CuIiJaR+QUqWkHuRGxGSRonTK1MCSQWuFje/X6IowpOY35LraM5kgesyuOwx+V3itq+TavkTqUnNOy67TYHIg6wVeXjIyN9s5tI3otWiSIMEHzQqdI6j1Ke7K6rR1+0Z6/b8peq8tycfTh9k3RO53eN0qtXDudHwkD+NiY0O+6yaT3CpJcnKVd/8j3T80K1QPIuJy+UcdyjsNwvr/kCpSpOblN4NjxOnkta7A1LlAB7uhHf/ABlXFU6OPoSmHPOW04HjO6F2kyT8Q7+SDfk2pcsKyn7vvGd59cVk1amy9oBIBJHeJW1fKJaReEvW7N2yCM2n7QlhJJ7k8eSMX7heSf74A+an7cTtRc59/kQmW4YixHqIVXMz9aBHV4G1rsJfsKZglokEG7QbiQDlvTRxR3h3MEHLhyKs7z+oKq4+uqLd8h2fKLjGg5tPQ9VdtRk/Ae7zKAB66kIbmfbyQ0oGiI9sAfIctw9f2huDNae/OEpSpTbl9fwqPoEZfTqFlH5MoK+Rxwpz8I6ED6Fc2W7yM/mKTa143+jKJ73HX6o6fkLgl3Dv4P7yShAD2rgYMsbFtBtA+JVmscLkW5IdaQA4Ay2+US3UX71kBFzHBdpu4T3+s13b1EQbjl0XC938h4+SAKDU5/j69QjNpk6JbaP/AJB3FHolwg7QM5fdJIlIJ+2O9RDNRxzIUS+4T3eTjqjXeYN0viaPuG8iD9NyN+3abgwl3jZ4zZVj8Fo/BekxpaBawFsl32JHwnpmM5VMOza2p4R3XXTTjJxHcdFg96sv7U5OEwhFwm1t/RXNTiqdR1HFFIKRdtaPMIzcUDmBKTxDyG2bJ4HjdEolrmnZzEg9EHFVZnBVY37RhtAn1v5LlRzfQ8uSTY0T8R9QmA8aub3fdBxoVxS4AxuLe8tOc6iMoUpsLYnbGV4DhqcwVcNM2LTydx3FX2TuI5SPEFGx9QIVnf8AkabayD8PLki+2qZFm1A0IOnDiqV2/wAj3tnxifFLik0/MOhg/fcEaT/n/ApJjoxQyIIvEESFSvTZoQDf6bj5rmy6PicORnQaWXH03HPYdzEHPeDuSpUKlTCMJ37/AFuRP3DhctPRKey/+Mg/6XH86IrakZFw4EArNJglFMZZjmayDyUbiWO+ZsnQghLueDnsHvCXqUWnIt/y4ckqggLFE1v24I+W+4qVMGIvHfvWY+kJmW85yv8A13qUSR82Ua80ND8i9J9matLs+cr98eKpVwJEiB38UBvaNRos6YFhne6P2b2yHSHi4sYyylI1kW5GUcy35O0cCSJ22gDzS+IwE5POmgErUeaTgbgGOSVrHKEsZysGPJOxNvZZEQ82V3YN7bSCea08KJz5KoeG/AS60SeGV9VnlldGlnndGc6jU1Hilq9F5cAGyL5kH6lN43FnMxbNLOpVXQWG8cv76qsW+WWg5cujlDBuY3Z2Zzi8Rw5IT6Tv/EO8n7qVqtVtiSN8RyK6KlWJDuPrmnV87FFq5bRGtdrSHo2RGkmAWZcxCqzFVQbui+4KwxjtXj/DPx5rOwNS+AoMfL9VEI4sbx/gV1LTE0vwApkAW7igtuTOllpTTPxCBf1Zdp9lU5Ja4ja/5DjKbqJcjdWMeROi28jPd+Ef6o9Xs1wyDXf7THWCgVGQPeBF4vYhDUnwBTjLhlCz1ZCc3+x3Int44j1muvqze3S6bcorQD2UjN3eUthm7NQjf732ctOniG5ObPEZjmFUCkXDfcd6Otq7QVkatNA3B38vBQl41np0TTsI0kgHSc1BgXH4T321lJrQnViIPcdwnu4Jyk6W+7FhCKezahzaTyI331XaWEcN4PJZzi0LLLBrkAcRvaDG4nzVKtTaHwePrghYjAv09egr0mFmd/dJM8jA8D3hNUeUVWmrTBbO4EdAdOHVXl38h1kcdVzDVRIm1/Ij6pzZmwcOWa0nXJpS08ioa7+E8jPzcEdlE3zEXjO0nenm0RsxDTrPVM0MjImfBQlm+Dmn6jwjBDm7wOYIO/RT2Rn5TwEzmmO3KYpU31R72yJg5es152l28DVbTqsaA87Ic1xIvYTGQNuSvD3q0Xjki1ZtFh1aPHyVQIyA6jqivwTt8dTuVfZPGpOeRnctaH1LyWMcAlsPTHtHC3ve8L8IKdZtag2OSDiaZI2h7pFxz+iyfYCl2GMawOaPtHBIsouGTnDLU70yWNcAYBn1oqGi3h3mVo7KjR2VAhVqD5z16qNxTj8xOm7SfwiOpA3HfB1QqdKCcrmR1Cb2sb2+AGMqmM8uPCyaw2Ldm0zkuVAD/XBUpuAEAH0OfNHZqqC6caoc9o59y6JOQjihu/3euqFhQQMpvN9BoIB9SjGs61vr4d6nVOkSqnSFSL5knh+Fdkf+Nx71HPfNgfHzVW+0Of1boeKcpWwX2W6kfFRXp0XRn4qJbEv5D1GjmOiqx7TadlUfU39+/wA0s8Tl4eFkFG0KoWtzWq0qtMXJJzadOR3aLyuI/wCoLqTyzF4X3cjsn3huMEAHoV6HCdsOptO2dpgznXcBxThpYeuDttbsuHwuAInu+inSj98b+UcWXHNJ/wBzB7N7Vw2LqFmFe7bA2tl4iRwPBM1WFhh7S09y87+oP0XVw1duJ7OkFpkMmdL7JPxAixaV9C7HqfusO11ansPIG0w/K76hGeTQlJO4/uhcfq5x2mjz2wbQQRx0S2JA2mTntOJ/4iVt43sn2ZJbkRbX+isOjJe/bk7JDQDxHvQddFXHNSVo9LFkjNWjQFYsi+0Iz/KZwvaIyMhJuphxJBLTrEOb1ahftCLiDv2Z+iVxi+RXCEluepoVpu0pDtHtIUbnMzA+qQ7NxzWOa1wMkOMjL3YmR18Eb9QdmNxFIbL9ki4c2Jt8TeoXP01GdS4OGWLpy3RbCYxz2hxaWg3G8jkhYusHAzlG5PscC0EINenI4eaaLV8FoNJnn8I6zZtIB05b1o0t8jqgvw0AA/KIuOJ3c0OjVvGy3dmR9+S6Ze7g7Ze/dDQMZOH+SfpY4ht9mRa5sstjWyYEZa+uShphxt671OUFLkjLHGXI32g8Pw9SkAJcwttfPhvXynEdnVGlxa07AEgm0AndNjIIhfTnUS3Im32v9F5ztnAi7mtBmZy367790q/p0o2kBeni+D0n6O7cOIobLhD2AAmcxkCO6FqisBcfEHZfVeF/Q9FzfaOIhtmjiZ2nfQL1Ta3r10XNlwpTdcEeiMYivJkjPclnsLhr/SsazBnE9643El2TTziyyVcFIprgUw1N0Ft7HfobhGFF+8dSPWapSbWDne7Y3mw/KPSoVnZAHkRvTyfyispfKIQ4at9dN6E5p/kOgJ4oxwVabtA/5K7MDVyLmt5X05JdUV3E1xXdCpoHe89IG8Kn7fhHN3UZLRq9kOg7VTuiENnZdPMlx9TuRWWPkyzwrkXDSBMjpf7oZqHf9QtWnhmAWb3ko+EoU8o353A80jypb0SedLejBxFUWBn1KrTfPobl6ap2e0/KDyCB/wBmpnIX5oL1EKBH1eOjDFMHT13qLcHYrP8AX3hRb6iHk31WPyYhrtOVt9rdW5dyqaQsYjWW5dxuoorLY7JR08CuIl7g0GwvzJyz4J1rbBo9b1FE8g5NqQ47FPYNmdoagiRzRcLjxtSPdJ6jkooovHFxOaWKLjwaNXHsIh4IJ6yksV2Y0CQM7qKLmXsrT3OJf+bWkzxRIkG50Ovf5qofeDPXPvUUXXF2ehB6uQJ947fF3ODb7K1J5beQW5xH2UUT12K1exqYbFB8xY7kzEhdUXLkioypHDmioypCljY6W6IbsIz+Ij66qKI20ZSa4F8TSaNI/vzCWoYVhyJB/ryUUVo3pOuF6LL1KZbp670RlFj2yTnpHJdURttWGTdWVoljRAFhMRaOQRsM2m+QCdo5CN5AzUUQmtmxMkai2hmjTphsbI2gTJjcV1zgoookIlKeZEaq7akGFFEaHqylWuSYKNQpOJlzp9b8yoolmqWxPIlFbDFQ2JQmVlFEkVsJBKjjyVUOUURMEw2JOmSYqYkB1hp5QooklFWSlBag7awN5UUUUdKI6U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74" name="Picture 10" descr="http://stevegallik.org/sites/histologyolm.stevegallik.org/images/cardiacmuscle2.gif"/>
          <p:cNvPicPr>
            <a:picLocks noChangeAspect="1" noChangeArrowheads="1"/>
          </p:cNvPicPr>
          <p:nvPr/>
        </p:nvPicPr>
        <p:blipFill rotWithShape="1">
          <a:blip r:embed="rId2"/>
          <a:srcRect b="14429"/>
          <a:stretch/>
        </p:blipFill>
        <p:spPr bwMode="auto">
          <a:xfrm>
            <a:off x="479424" y="1457325"/>
            <a:ext cx="8207375" cy="5267326"/>
          </a:xfrm>
          <a:prstGeom prst="rect">
            <a:avLst/>
          </a:prstGeom>
          <a:noFill/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SRČANO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102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GLATKO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://media.web.britannica.com/eb-media/42/92942-004-76A1B8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9"/>
          <a:stretch/>
        </p:blipFill>
        <p:spPr bwMode="auto">
          <a:xfrm>
            <a:off x="0" y="1676401"/>
            <a:ext cx="4849089" cy="213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musclesused.com/wp-content/uploads/2012/08/Smooth-Musc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2362199"/>
            <a:ext cx="40005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classes.midlandstech.edu/carterp/Courses/bio210/chap09/210_figure_09_25_label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3"/>
          <a:stretch/>
        </p:blipFill>
        <p:spPr bwMode="auto">
          <a:xfrm>
            <a:off x="86964" y="4191000"/>
            <a:ext cx="4929157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926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GLATKO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://classes.midlandstech.edu/carterp/Courses/bio110/chap07/210Figure9.2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1"/>
          <a:stretch/>
        </p:blipFill>
        <p:spPr bwMode="auto">
          <a:xfrm>
            <a:off x="444430" y="1514152"/>
            <a:ext cx="8244000" cy="522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389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GLATKO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www.proteinatlas.org/images_dictionary/smooth_muscle__1__example_1__over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3" y="1752600"/>
            <a:ext cx="8229600" cy="460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667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learningtosavetheearth.com/wpimages/wpc264985c.jpg"/>
          <p:cNvPicPr>
            <a:picLocks noChangeAspect="1" noChangeArrowheads="1"/>
          </p:cNvPicPr>
          <p:nvPr/>
        </p:nvPicPr>
        <p:blipFill rotWithShape="1">
          <a:blip r:embed="rId2"/>
          <a:srcRect b="3346"/>
          <a:stretch/>
        </p:blipFill>
        <p:spPr bwMode="auto">
          <a:xfrm>
            <a:off x="457200" y="1495425"/>
            <a:ext cx="8229600" cy="5229225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GLATKO MIŠIĆNO TKIVO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935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>
                <a:latin typeface="Arial" pitchFamily="34" charset="0"/>
                <a:cs typeface="Arial" pitchFamily="34" charset="0"/>
              </a:rPr>
              <a:t>MIŠIĆNA TKIVA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414 Skeletal Smooth Cardi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61" y="1447800"/>
            <a:ext cx="3216739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uscle Tissue (1).sv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4" r="14844"/>
          <a:stretch/>
        </p:blipFill>
        <p:spPr bwMode="auto">
          <a:xfrm>
            <a:off x="3810000" y="1219200"/>
            <a:ext cx="5286375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kvir za tekst 5"/>
          <p:cNvSpPr txBox="1"/>
          <p:nvPr/>
        </p:nvSpPr>
        <p:spPr>
          <a:xfrm>
            <a:off x="987205" y="2790825"/>
            <a:ext cx="214584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r-Latn-CS" sz="1600" b="1"/>
              <a:t>POPREČNO-PRUGASTO</a:t>
            </a:r>
          </a:p>
        </p:txBody>
      </p:sp>
      <p:sp>
        <p:nvSpPr>
          <p:cNvPr id="9" name="Okvir za tekst 8"/>
          <p:cNvSpPr txBox="1"/>
          <p:nvPr/>
        </p:nvSpPr>
        <p:spPr>
          <a:xfrm>
            <a:off x="1601440" y="4638675"/>
            <a:ext cx="85529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r-Latn-CS" sz="1600" b="1"/>
              <a:t>GLATKO</a:t>
            </a:r>
          </a:p>
        </p:txBody>
      </p:sp>
      <p:sp>
        <p:nvSpPr>
          <p:cNvPr id="10" name="Okvir za tekst 9"/>
          <p:cNvSpPr txBox="1"/>
          <p:nvPr/>
        </p:nvSpPr>
        <p:spPr>
          <a:xfrm>
            <a:off x="1630750" y="6519446"/>
            <a:ext cx="90454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r-Latn-CS" sz="1600" b="1"/>
              <a:t>SRČANO</a:t>
            </a:r>
          </a:p>
        </p:txBody>
      </p:sp>
    </p:spTree>
    <p:extLst>
      <p:ext uri="{BB962C8B-B14F-4D97-AF65-F5344CB8AC3E}">
        <p14:creationId xmlns:p14="http://schemas.microsoft.com/office/powerpoint/2010/main" val="1346494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Kancelarij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arij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arij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</TotalTime>
  <Words>215</Words>
  <Application>Microsoft Office PowerPoint</Application>
  <PresentationFormat>On-screen Show (4:3)</PresentationFormat>
  <Paragraphs>37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MIŠIĆNA TKIVA</vt:lpstr>
      <vt:lpstr>MIŠIĆNA TKIVA</vt:lpstr>
      <vt:lpstr>MIŠIĆNA TKIVA</vt:lpstr>
      <vt:lpstr>MIŠIĆNA TKIVA</vt:lpstr>
      <vt:lpstr>POPREČNO-PRUGASTO MIŠIĆNO TKIVO</vt:lpstr>
      <vt:lpstr>POPREČNO-PRUGASTO MIŠIĆNO TKIVO</vt:lpstr>
      <vt:lpstr>POPREČNO-PRUGASTO MIŠIĆNO TKIVO</vt:lpstr>
      <vt:lpstr>POPREČNO-PRUGASTO MIŠIĆNO TKIVO</vt:lpstr>
      <vt:lpstr>POPREČNO-PRUGASTO MIŠIĆNO TKIVO</vt:lpstr>
      <vt:lpstr>POPREČNO-PRUGASTO MIŠIĆNO TKIVO</vt:lpstr>
      <vt:lpstr>SRČANO MIŠIĆNO TKIVO</vt:lpstr>
      <vt:lpstr>SRČANO MIŠIĆNO TKIVO</vt:lpstr>
      <vt:lpstr>SRČANO MIŠIĆNO TKIVO</vt:lpstr>
      <vt:lpstr>GLATKO MIŠIĆNO TKIVO</vt:lpstr>
      <vt:lpstr>GLATKO MIŠIĆNO TKIVO</vt:lpstr>
      <vt:lpstr>GLATKO MIŠIĆNO TKIVO</vt:lpstr>
      <vt:lpstr>GLATKO MIŠIĆNO TKIVO</vt:lpstr>
      <vt:lpstr>MIŠIĆNA TKIVA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Životinjska ćelija</dc:title>
  <dc:creator>Milan</dc:creator>
  <cp:lastModifiedBy>Acer</cp:lastModifiedBy>
  <cp:revision>53</cp:revision>
  <dcterms:created xsi:type="dcterms:W3CDTF">2014-12-07T18:26:50Z</dcterms:created>
  <dcterms:modified xsi:type="dcterms:W3CDTF">2020-11-18T17:41:03Z</dcterms:modified>
</cp:coreProperties>
</file>